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4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3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3821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弧形 6">
            <a:extLst>
              <a:ext uri="{FF2B5EF4-FFF2-40B4-BE49-F238E27FC236}">
                <a16:creationId xmlns:a16="http://schemas.microsoft.com/office/drawing/2014/main" id="{4CA5A910-571F-75C2-BF35-26BA8FFDDC31}"/>
              </a:ext>
            </a:extLst>
          </p:cNvPr>
          <p:cNvSpPr/>
          <p:nvPr userDrawn="1"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6DEB5FF7-6D99-88D6-138A-1295A01D10EF}"/>
              </a:ext>
            </a:extLst>
          </p:cNvPr>
          <p:cNvSpPr/>
          <p:nvPr userDrawn="1"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D7130504-BEA1-8D0C-83EB-3140F88CDFA6}"/>
              </a:ext>
            </a:extLst>
          </p:cNvPr>
          <p:cNvSpPr/>
          <p:nvPr userDrawn="1"/>
        </p:nvSpPr>
        <p:spPr>
          <a:xfrm>
            <a:off x="474823" y="5796571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4BCFFA3A-05B2-D29F-A920-10540ACF8CF0}"/>
              </a:ext>
            </a:extLst>
          </p:cNvPr>
          <p:cNvSpPr/>
          <p:nvPr/>
        </p:nvSpPr>
        <p:spPr>
          <a:xfrm rot="9078736">
            <a:off x="9967899" y="-3091766"/>
            <a:ext cx="3657368" cy="4548434"/>
          </a:xfrm>
          <a:prstGeom prst="arc">
            <a:avLst>
              <a:gd name="adj1" fmla="val 15204947"/>
              <a:gd name="adj2" fmla="val 21537104"/>
            </a:avLst>
          </a:prstGeom>
          <a:ln w="587375">
            <a:solidFill>
              <a:schemeClr val="accent6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F63D3C8C-558E-AD98-BB8B-59FF8364E034}"/>
              </a:ext>
            </a:extLst>
          </p:cNvPr>
          <p:cNvSpPr/>
          <p:nvPr/>
        </p:nvSpPr>
        <p:spPr>
          <a:xfrm>
            <a:off x="11656541" y="1886465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A0ED70EE-C89D-FC5C-0D69-E5637666814C}"/>
              </a:ext>
            </a:extLst>
          </p:cNvPr>
          <p:cNvSpPr/>
          <p:nvPr/>
        </p:nvSpPr>
        <p:spPr>
          <a:xfrm>
            <a:off x="613719" y="4534930"/>
            <a:ext cx="280086" cy="337751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 descr="5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0000" y="2160000"/>
            <a:ext cx="8999999" cy="14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808080"/>
                </a:solidFill>
                <a:latin typeface="Calibri"/>
              </a:defRPr>
            </a:pPr>
            <a:r>
              <a:t>治理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808080"/>
                </a:solidFill>
                <a:latin typeface="Calibri"/>
              </a:defRPr>
            </a:pPr>
            <a:r>
              <a:t>誠信塑造我們的未來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  <p:extLst>
      <p:ext uri="{BB962C8B-B14F-4D97-AF65-F5344CB8AC3E}">
        <p14:creationId xmlns:p14="http://schemas.microsoft.com/office/powerpoint/2010/main" val="2982806862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6.1 社區參與與社會投資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360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生成功能。原始提示：你是一位鋁輪圈業產業社會責任專家和 ESG 顧問。請為一家鋁輪圈業公司撰寫約 360 字（對應 24...]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80000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234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計畫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影響重點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2D2D2D"/>
                          </a:solidFill>
                          <a:latin typeface="Calibri"/>
                        </a:defRPr>
                      </a:pPr>
                      <a:r>
                        <a:t>ISO 對齊</a:t>
                      </a:r>
                    </a:p>
                  </a:txBody>
                  <a:tcPr>
                    <a:solidFill>
                      <a:srgbClr val="E6E6E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未來技能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為青年提供 STEM 和數位素養學院、學徒制，以及與認證合作夥伴共同提供的中途轉職再培訓。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6.8.3 — 教育與文化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社區健康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與在地健康網絡共同提供行動診所、心理健康活動和預防性篩檢服務。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流域復育、氣候韌性補助，以及解決社區廢棄物挑戰的循環經濟試點計畫。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6.5 &amp; 6.8.5 — 環境與社會投資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動物福利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獸醫外展服務、人道收容所，以及強化生物多樣性管理的野生動物共存倡議。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ISO 26000 6.8.5 — 社會投資</a:t>
                      </a:r>
                    </a:p>
                  </a:txBody>
                  <a:tcPr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6.2 員工健康、安全與福祉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360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生成功能。原始提示：你是一位鋁輪圈業產業職業安全衛生專家和 ESG 顧問。請為一家鋁輪圈業公司撰寫約 360 字（對應 ...]</a:t>
            </a:r>
          </a:p>
        </p:txBody>
      </p:sp>
      <p:pic>
        <p:nvPicPr>
          <p:cNvPr id="4" name="Picture 3" descr="6.2heal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335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6.3 多元、包容與平等機會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生成功能。原始提示：你是一位鋁輪圈業產業人力資源專家和 ESG 顧問。請為一家鋁輪圈業公司撰寫約 345 字（對應 23...]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生成功能。原始提示：你是一位鋁輪圈業產業人力資源專家和 ESG 顧問。請為一家鋁輪圈業公司撰寫約 345 字（對應 23...]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6.4 勞動權利與公平就業實務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 生成功能。原始提示：你是一位鋁輪圈業產業人權專家和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ESG 顧問。請為一家鋁輪圈業公司撰寫約 345 字（對應 230 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生成功能。原始提示：你是一位鋁輪圈業產業勞動實務專家和 ESG 顧問。請為一家鋁輪圈業公司撰寫約 345 字（對應 23...]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6.5 社會行動計畫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27999" y="1080000"/>
          <a:ext cx="5040000" cy="46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  <a:gridCol w="1260000"/>
                <a:gridCol w="1080000"/>
                <a:gridCol w="1260000"/>
              </a:tblGrid>
              <a:tr h="936000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倡議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負責單位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狀態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282828"/>
                          </a:solidFill>
                          <a:latin typeface="Calibri"/>
                        </a:defRPr>
                      </a:pPr>
                      <a:r>
                        <a:t>下一步</a:t>
                      </a:r>
                    </a:p>
                  </a:txBody>
                  <a:tcPr>
                    <a:solidFill>
                      <a:srgbClr val="DEE0E4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社區識字實驗室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企業社會責任與教育辦公室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已完成</a:t>
                      </a:r>
                    </a:p>
                  </a:txBody>
                  <a:tcPr>
                    <a:solidFill>
                      <a:srgbClr val="528B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發布影響報告並將模式擴展至鄉村學校。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員工志工團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人力資源與文化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進行中</a:t>
                      </a:r>
                    </a:p>
                  </a:txBody>
                  <a:tcPr>
                    <a:solidFill>
                      <a:srgbClr val="3F78B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擴展專業導師庫並增加週末班次。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鄰里健康篩檢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公共衛生合作夥伴團隊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進度落後</a:t>
                      </a:r>
                    </a:p>
                  </a:txBody>
                  <a:tcPr>
                    <a:solidFill>
                      <a:srgbClr val="BF782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確保額外護理人員，更新溝通計畫。</a:t>
                      </a:r>
                    </a:p>
                  </a:txBody>
                  <a:tcPr/>
                </a:tc>
              </a:tr>
              <a:tr h="93600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循環廢棄物聯盟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永續辦公室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設計中</a:t>
                      </a:r>
                    </a:p>
                  </a:txBody>
                  <a:tcPr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defRPr sz="1050">
                          <a:solidFill>
                            <a:srgbClr val="424242"/>
                          </a:solidFill>
                          <a:latin typeface="Calibri"/>
                        </a:defRPr>
                      </a:pPr>
                      <a:r>
                        <a:t>確認試點場址和供應商認證標準。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330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生成功能。原始提示：你是一位鋁輪圈業產業社會責任專家和 ESG 顧問。請為一家鋁輪圈業公司撰寫約 330 字（對應 22...]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6.6 視覺展示：社會影響實踐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0000" y="1152000"/>
            <a:ext cx="3599999" cy="503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270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生成功能。原始提示：你是一位鋁輪圈業產業社會責任專家和 ESG 顧問。請為一家鋁輪圈業公司撰寫約 270 字（對應 18...]</a:t>
            </a:r>
          </a:p>
        </p:txBody>
      </p:sp>
      <p:pic>
        <p:nvPicPr>
          <p:cNvPr id="4" name="Picture 3" descr="6.6.1you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0" y="1080000"/>
            <a:ext cx="2519999" cy="251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00" y="3671999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Empowering youth through learning</a:t>
            </a:r>
          </a:p>
        </p:txBody>
      </p:sp>
      <p:pic>
        <p:nvPicPr>
          <p:cNvPr id="6" name="Picture 5" descr="6.6.2pla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0" y="4211997"/>
            <a:ext cx="2519999" cy="2519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00" y="6803996"/>
            <a:ext cx="2519999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Building awareness for sustainability</a:t>
            </a:r>
          </a:p>
        </p:txBody>
      </p:sp>
      <p:pic>
        <p:nvPicPr>
          <p:cNvPr id="8" name="Picture 7" descr="6.6.3anim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99" y="1764000"/>
            <a:ext cx="3240000" cy="32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9999" y="5076000"/>
            <a:ext cx="3240000" cy="359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sz="1000">
                <a:latin typeface="Calibri"/>
              </a:defRPr>
            </a:pPr>
            <a:r>
              <a:t>Caring for animals with compassion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6.7 社會影響流程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2000" y="1152000"/>
            <a:ext cx="5399999" cy="52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330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生成功能。原始提示：你是一位鋁輪圈業產業社會影響專家和 ESG 顧問。請為一家鋁輪圈業公司撰寫約 330 字（對應 22...]</a:t>
            </a:r>
          </a:p>
        </p:txBody>
      </p:sp>
      <p:pic>
        <p:nvPicPr>
          <p:cNvPr id="4" name="Picture 3" descr="6.7社會影響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152000"/>
            <a:ext cx="3959999" cy="5662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6.8 產品責任與客戶福祉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生成功能。原始提示：你是一位鋁輪圈業產業產品責任專家和 ESG 顧問。請為一家鋁輪圈業公司撰寫約 345 字（對應 23...]</a:t>
            </a:r>
          </a:p>
        </p:txBody>
      </p:sp>
      <p:pic>
        <p:nvPicPr>
          <p:cNvPr id="4" name="Picture 3" descr="6.8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080000"/>
            <a:ext cx="5039999" cy="46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3999" y="1152000"/>
            <a:ext cx="4608000" cy="460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FFFFFF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FFFFFF"/>
                </a:solidFill>
                <a:latin typeface="Calibri"/>
              </a:rPr>
              <a:t>生成功能。原始提示：你是一位鋁輪圈業產業消費者保護專家和 ESG 顧問。請為一家鋁輪圈業公司撰寫約 345 字（對應 2...]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540000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latin typeface="Calibri"/>
              </a:defRPr>
            </a:pPr>
            <a:r>
              <a:t>6.9 社會創新與包容性經濟參與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生成功能。原始提示：你是一位鋁輪圈業產業社會創新專家和 ESG 顧問。請為一家鋁輪圈業公司撰寫約 345 字（對應 23...]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0000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345 字的佔位文字，用於測試治理社會段 PPT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生成功能。原始提示：你是一位鋁輪圈業產業包容經濟專家和 ESG 顧問。請為一家鋁輪圈業公司撰寫約 345 字（對應 23...]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5.1 治理概覽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420 字的佔位文字，用於測試治理社會段 PPT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生成功能。原始提示：你是一位資深的 ESG 顧問和鋁輪圈業產業分析專家。請為一家鋁輪圈業公司撰寫約 420 字（對應 2...]</a:t>
            </a:r>
          </a:p>
        </p:txBody>
      </p:sp>
      <p:pic>
        <p:nvPicPr>
          <p:cNvPr id="4" name="Picture 3" descr="5.1gover_stru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439999"/>
            <a:ext cx="5039999" cy="415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5.2 性別平等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2000" y="1152000"/>
            <a:ext cx="5399999" cy="52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420 字的佔位文字，用於測試治理社會段 PPT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生成功能。原始提示：你是一位鋁輪圈業產業人力資源專家和 ESG 顧問。請為一家鋁輪圈業公司撰寫約 420 字（對應 28...]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999" y="971999"/>
            <a:ext cx="3419999" cy="4859999"/>
          </a:xfrm>
          <a:prstGeom prst="rect">
            <a:avLst/>
          </a:prstGeom>
          <a:solidFill>
            <a:srgbClr val="FFFFFF"/>
          </a:solidFill>
          <a:ln w="6350"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5.2.1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00" y="1039006"/>
            <a:ext cx="2879999" cy="1816363"/>
          </a:xfrm>
          <a:prstGeom prst="rect">
            <a:avLst/>
          </a:prstGeom>
        </p:spPr>
      </p:pic>
      <p:pic>
        <p:nvPicPr>
          <p:cNvPr id="6" name="Picture 5" descr="5.2.2gende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3935369"/>
            <a:ext cx="2879999" cy="1721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5.3 法規對齊概覽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420 字的佔位文字，用於測試治理社會段 PPT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生成功能。原始提示：你是一位鋁輪圈業產業法規遵循專家和 ESG 顧問。請為一家鋁輪圈業公司撰寫約 420 字（對應 28...]</a:t>
            </a:r>
          </a:p>
        </p:txBody>
      </p:sp>
      <p:pic>
        <p:nvPicPr>
          <p:cNvPr id="4" name="Picture 3" descr="5.3l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9" y="1007999"/>
            <a:ext cx="5039999" cy="3359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5.4 法律遵循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999" y="1080000"/>
            <a:ext cx="4859999" cy="53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420 字的佔位文字，用於測試治理社會段 PPT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生成功能。原始提示：你是一位鋁輪圈業產業法規遵循專家和 ESG 顧問。請為一家鋁輪圈業公司撰寫約 420 字（對應 28...]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9440" y="1371600"/>
            <a:ext cx="4937760" cy="3474720"/>
          </a:xfrm>
          <a:prstGeom prst="rect">
            <a:avLst/>
          </a:prstGeom>
          <a:solidFill>
            <a:srgbClr val="F8F9FB"/>
          </a:solidFill>
          <a:ln w="9525">
            <a:solidFill>
              <a:srgbClr val="DCE0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32320" y="1463040"/>
          <a:ext cx="4572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3291840"/>
              </a:tblGrid>
              <a:tr h="658368"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類別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200">
                          <a:solidFill>
                            <a:srgbClr val="2E2E2E"/>
                          </a:solidFill>
                          <a:latin typeface="Arial"/>
                        </a:defRPr>
                      </a:pPr>
                      <a:r>
                        <a:t>關鍵遵循敘述</a:t>
                      </a:r>
                    </a:p>
                  </a:txBody>
                  <a:tcPr>
                    <a:solidFill>
                      <a:srgbClr val="EAECEE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法規概覽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建立並維護所有適用法規的最新登記冊（勞動、稅務、資料保護、環境）。為每個項目指派負責人和審查節奏，確保 100% 涵蓋率，並記錄不合規案例及矯正行動。自動化法規修正警示；進行年度法律審查並存檔證據。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財務與稅務誠信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維持具完整追溯性的內部控制。職責分離、季度對帳，並由外部會計師驗證稅務申報。保留財務記錄 7 年，並標記證據以備稽核。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資料保護與資訊安全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應用最小權限存取、多因素認證 (MFA) 和傳輸加密。遵循 PDPA/GDPR，維護處理活動記錄 (RoPA)，對高風險處理執行資料保護影響評估 (DPIA)，並進行年度滲透測試。保留違規日誌並執行零容忍洩漏政策。</a:t>
                      </a:r>
                    </a:p>
                  </a:txBody>
                  <a:tcPr>
                    <a:solidFill>
                      <a:srgbClr val="F8F9FB"/>
                    </a:solidFill>
                  </a:tcPr>
                </a:tc>
              </a:tr>
              <a:tr h="658368">
                <a:tc>
                  <a:txBody>
                    <a:bodyPr/>
                    <a:lstStyle/>
                    <a:p>
                      <a:pPr algn="l">
                        <a:defRPr sz="1150" b="1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供應鏈與倫理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solidFill>
                            <a:srgbClr val="3B3B3B"/>
                          </a:solidFill>
                          <a:latin typeface="Arial"/>
                        </a:defRPr>
                      </a:pPr>
                      <a:r>
                        <a:t>對關鍵供應商執行 ESG 盡職調查，將永續條款整合至合約中，並每年稽核高風險供應商。在永續溝通中揭露主要供應商績效和矯正行動。</a:t>
                      </a:r>
                    </a:p>
                  </a:txBody>
                  <a:tcPr>
                    <a:solidFill>
                      <a:srgbClr val="F2F5F8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858000" y="1463040"/>
            <a:ext cx="18288" cy="3291840"/>
          </a:xfrm>
          <a:prstGeom prst="rect">
            <a:avLst/>
          </a:prstGeom>
          <a:solidFill>
            <a:srgbClr val="D6E4F0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5.5 稽核委員會季度計畫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200">
                <a:solidFill>
                  <a:srgbClr val="003366"/>
                </a:solidFill>
                <a:latin typeface="Arial"/>
              </a:defRPr>
            </a:pPr>
          </a:p>
        </p:txBody>
      </p:sp>
      <p:sp>
        <p:nvSpPr>
          <p:cNvPr id="4" name="Rectangle 3"/>
          <p:cNvSpPr/>
          <p:nvPr/>
        </p:nvSpPr>
        <p:spPr>
          <a:xfrm>
            <a:off x="1005840" y="1280160"/>
            <a:ext cx="8503920" cy="4389120"/>
          </a:xfrm>
          <a:prstGeom prst="rect">
            <a:avLst/>
          </a:prstGeom>
          <a:solidFill>
            <a:srgbClr val="F8F9FB"/>
          </a:solidFill>
          <a:ln w="9525"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109728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32588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第一季 — 基礎與風險基準線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年度從確認期初餘額、驗證前一年度審計發現，以及調整年度審計計畫開始。內部稽核驗證會計、財務和薪資系統的控制作業，以確認職責分離和資料完整性。管理層的風險登記冊和重大性門檻會更新以對齊新的業務暴露。第一季建立驗證基準線，用於半年保證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9240" y="137160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577840" y="150876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第二季 — 交易測試與控制執行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抽樣擴展至採購、費用和日記帳分錄的交易。銀行和庫存對帳會獨立驗證，同時授權鏈會追溯至支持文件。例外情況會被記錄，矯正行動透過結案追蹤進行監控。第二季測試支持中期（半年）財務檢討，並確認年中控制可靠性。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28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32588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第三季 — 流程驗證與治理檢討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稽核人員對採購到付款 (P2P)、訂單到現金 (O2C) 和記錄到報告 (R2R) 循環進行流程層級評估，聚焦交易追溯性和會計準確性。公司間餘額、遞延稅項準備和 ESG 相關報告控制會測試一致性。年中報告整合發現、管理層回應和矯正行動進度。第三季確保在年度結帳階段前的營運控制連續性。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240" y="4206240"/>
            <a:ext cx="4023360" cy="1828800"/>
          </a:xfrm>
          <a:prstGeom prst="rect">
            <a:avLst/>
          </a:prstGeom>
          <a:solidFill>
            <a:srgbClr val="F2F5F8"/>
          </a:solidFill>
          <a:ln>
            <a:solidFill>
              <a:srgbClr val="D6E4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577840" y="4343400"/>
            <a:ext cx="3566160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b="1" sz="1100">
                <a:solidFill>
                  <a:srgbClr val="003366"/>
                </a:solidFill>
                <a:latin typeface="Arial"/>
              </a:defRPr>
            </a:pPr>
            <a:r>
              <a:t>第四季 — 年終測試與最終保證</a:t>
            </a:r>
          </a:p>
          <a:p>
            <a:pPr>
              <a:defRPr sz="900">
                <a:solidFill>
                  <a:srgbClr val="323232"/>
                </a:solidFill>
                <a:latin typeface="Arial"/>
              </a:defRPr>
            </a:pPr>
            <a:r>
              <a:t>審計重點轉移至調整的最終驗證、截止測試和財務結帳準確性。內部和外部稽核人員協調證據請求，以減少冗餘並強化文件。最終審計摘要概述控制有效性、未解決問題和下一年的風險優先順序。第四季為年度報告和治理簽核提供完整保證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5.6 稽核委員會概覽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2000" y="1080000"/>
            <a:ext cx="9719999" cy="179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[Mock 測試文字：這是一段約 420 字的佔位文字，用於測試治理社會段 PPT 生成功能。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0360" y="2265883"/>
            <a:ext cx="2139696" cy="356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16"/>
            </a:pPr>
            <a:r>
              <a:t>稽核委員會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2836468"/>
            <a:ext cx="6419088" cy="27432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097280" y="3121761"/>
            <a:ext cx="1141171" cy="1783080"/>
          </a:xfrm>
          <a:prstGeom prst="rect">
            <a:avLst/>
          </a:prstGeom>
          <a:solidFill>
            <a:srgbClr val="1937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稽核委員會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協助監督財務報告和風險管理控制的完整性與品質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872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2452420" y="3121761"/>
            <a:ext cx="1141171" cy="1783080"/>
          </a:xfrm>
          <a:prstGeom prst="rect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ESG 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監督永續策略和績效，以創造長期價值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3 位成員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61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807561" y="3121761"/>
            <a:ext cx="1141171" cy="1783080"/>
          </a:xfrm>
          <a:prstGeom prst="rect">
            <a:avLst/>
          </a:prstGeom>
          <a:solidFill>
            <a:srgbClr val="008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薪酬委員會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制定和實施公平透明的薪酬政策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9002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5162702" y="3121761"/>
            <a:ext cx="1141171" cy="1783080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選任與提名委員會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準備關鍵職位的標準和任命程序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24143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517843" y="3121761"/>
            <a:ext cx="1141171" cy="1783080"/>
          </a:xfrm>
          <a:prstGeom prst="rect">
            <a:avLst/>
          </a:prstGeom>
          <a:solidFill>
            <a:srgbClr val="3399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wrap="square" tIns="64008" bIns="64008"/>
          <a:lstStyle/>
          <a:p>
            <a:pPr algn="ctr"/>
          </a:p>
          <a:p>
            <a:pPr>
              <a:defRPr b="1" sz="1080">
                <a:solidFill>
                  <a:srgbClr val="FFFFFF"/>
                </a:solidFill>
              </a:defRPr>
            </a:pPr>
            <a:r>
              <a:t>技術委員會</a:t>
            </a:r>
          </a:p>
          <a:p>
            <a:pPr>
              <a:spcAft>
                <a:spcPts val="400"/>
              </a:spcAft>
              <a:defRPr sz="792">
                <a:solidFill>
                  <a:srgbClr val="FFFFFF"/>
                </a:solidFill>
              </a:defRPr>
            </a:pPr>
            <a:r>
              <a:t>建議和監督數位轉型和技術策略</a:t>
            </a:r>
          </a:p>
          <a:p>
            <a:pPr algn="ctr">
              <a:defRPr b="1" sz="719">
                <a:solidFill>
                  <a:srgbClr val="FFFFFF"/>
                </a:solidFill>
              </a:defRPr>
            </a:pPr>
            <a:r>
              <a:t>4 位成員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9284" y="2836468"/>
            <a:ext cx="18288" cy="285293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92000" y="5399999"/>
            <a:ext cx="9719999" cy="16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sz="1100">
                <a:solidFill>
                  <a:srgbClr val="3A3A3A"/>
                </a:solidFill>
                <a:latin typeface="Calibri"/>
              </a:rPr>
              <a:t>原始提示：你是一位鋁輪圈業產業治理專家和 ESG 顧問。請為一家鋁輪圈業公司撰寫約 420 字（對應 280 ...]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99999" y="431999"/>
            <a:ext cx="71999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latin typeface="Calibri"/>
              </a:defRPr>
            </a:pPr>
            <a:r>
              <a:t>5.7 董事薪酬架構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31520" y="1097280"/>
          <a:ext cx="110413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60"/>
                <a:gridCol w="3840480"/>
                <a:gridCol w="4320540"/>
              </a:tblGrid>
              <a:tr h="768096"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組成項目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策略連結 / 理由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1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政策 / 機制摘要</a:t>
                      </a:r>
                    </a:p>
                  </a:txBody>
                  <a:tcPr>
                    <a:solidFill>
                      <a:srgbClr val="606060"/>
                    </a:solidFill>
                  </a:tcPr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短期激勵 (STI)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鼓勵年度財務、營運和創新目標的達成，同時維持競爭力。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年度績效現金獎金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指標包括財務結果、技術里程碑、客戶滿意度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由薪酬委員會每年審查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長期激勵 (LTI)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將高階主管與長期股東價值和永續目標對齊。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多年歸屬的股權獎勵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目標包括總股東報酬率 (TSR)、ESG 指標、技術領導地位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由監事會核准以強化長期價值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退休金與福利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提供符合市場標準的補充福利，支持留任和福祉。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確定提撥退休金和補充計畫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報銷、津貼和保險保障</a:t>
                      </a:r>
                    </a:p>
                  </a:txBody>
                  <a:tcPr/>
                </a:tc>
              </a:tr>
              <a:tr h="768096"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持股指引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透過最低持股要求，強化管理層與股東的對齊。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執行長：3 倍基本薪資；其他管理委員會成員：2 倍基本薪資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五年合規窗口期</a:t>
                      </a:r>
                    </a:p>
                    <a:p>
                      <a:pPr>
                        <a:spcAft>
                          <a:spcPts val="400"/>
                        </a:spcAft>
                        <a:defRPr sz="1000" b="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• 臨時偏差需經監事會核准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-0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1999" cy="5759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0000" y="2160000"/>
            <a:ext cx="8999999" cy="197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defRPr sz="4500" b="1">
                <a:solidFill>
                  <a:srgbClr val="FFFFFF"/>
                </a:solidFill>
                <a:latin typeface="Calibri"/>
              </a:defRPr>
            </a:pPr>
            <a:r>
              <a:t>Social</a:t>
            </a:r>
          </a:p>
          <a:p>
            <a:pPr>
              <a:spcBef>
                <a:spcPts val="0"/>
              </a:spcBef>
              <a:spcAft>
                <a:spcPts val="80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Empowering People</a:t>
            </a:r>
          </a:p>
          <a:p>
            <a:pPr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FFFFFF"/>
                </a:solidFill>
                <a:latin typeface="Calibri"/>
              </a:defRPr>
            </a:pPr>
            <a:r>
              <a:t>Inspiring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2001" y="6066002"/>
            <a:ext cx="2160000" cy="431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 i="1">
                <a:solidFill>
                  <a:srgbClr val="969696"/>
                </a:solidFill>
                <a:latin typeface="Calibri"/>
              </a:defRPr>
            </a:pPr>
            <a:r>
              <a:t>Sustainability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geesheen wu</dc:creator>
  <cp:lastModifiedBy>geesheen wu</cp:lastModifiedBy>
  <cp:revision>4</cp:revision>
  <dcterms:created xsi:type="dcterms:W3CDTF">2025-12-15T12:30:24Z</dcterms:created>
  <dcterms:modified xsi:type="dcterms:W3CDTF">2025-12-16T15:08:40Z</dcterms:modified>
</cp:coreProperties>
</file>